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66" r:id="rId2"/>
    <p:sldId id="274" r:id="rId3"/>
    <p:sldId id="267" r:id="rId4"/>
    <p:sldId id="271" r:id="rId5"/>
    <p:sldId id="258" r:id="rId6"/>
    <p:sldId id="282" r:id="rId7"/>
    <p:sldId id="283" r:id="rId8"/>
    <p:sldId id="286" r:id="rId9"/>
    <p:sldId id="279" r:id="rId10"/>
    <p:sldId id="287" r:id="rId11"/>
    <p:sldId id="278" r:id="rId12"/>
    <p:sldId id="261" r:id="rId13"/>
    <p:sldId id="270" r:id="rId14"/>
    <p:sldId id="262" r:id="rId15"/>
    <p:sldId id="260" r:id="rId16"/>
    <p:sldId id="276" r:id="rId17"/>
    <p:sldId id="284" r:id="rId18"/>
    <p:sldId id="272" r:id="rId19"/>
    <p:sldId id="273" r:id="rId20"/>
    <p:sldId id="285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85" autoAdjust="0"/>
    <p:restoredTop sz="95187"/>
  </p:normalViewPr>
  <p:slideViewPr>
    <p:cSldViewPr snapToGrid="0">
      <p:cViewPr varScale="1">
        <p:scale>
          <a:sx n="101" d="100"/>
          <a:sy n="101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72E0B-A8EC-CB45-93F8-F3DD0C2534FF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43C5D-E421-7E44-8A06-723F13570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43C5D-E421-7E44-8A06-723F13570A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2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formal record of each meeting. Lot of jargon both in terms of identifiers and </a:t>
            </a:r>
            <a:r>
              <a:rPr lang="en-US" dirty="0" err="1"/>
              <a:t>termniologies</a:t>
            </a:r>
            <a:r>
              <a:rPr lang="en-US" dirty="0"/>
              <a:t>. They describe the commitments and analysis parties have made each year.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43C5D-E421-7E44-8A06-723F13570A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1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built a 5-starification “engine”. Climate documents are one star from the UN and 3 star from EPMC. We convert them into consist 5 star documents and dictionaries with the help of dictionaries.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43C5D-E421-7E44-8A06-723F13570A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5279" y="6459784"/>
            <a:ext cx="24722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2206" y="6452090"/>
            <a:ext cx="482280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99667" y="6452091"/>
            <a:ext cx="13120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384048" indent="-182880">
              <a:buFontTx/>
              <a:buBlip>
                <a:blip r:embed="rId2"/>
              </a:buBlip>
              <a:defRPr/>
            </a:lvl2pPr>
            <a:lvl3pPr marL="566928" indent="-182880">
              <a:buFont typeface="Arial" panose="020B0604020202020204" pitchFamily="34" charset="0"/>
              <a:buChar char="•"/>
              <a:defRPr/>
            </a:lvl3pPr>
            <a:lvl4pPr marL="749808" indent="-182880">
              <a:buFont typeface="Courier New" panose="02070309020205020404" pitchFamily="49" charset="0"/>
              <a:buChar char="o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2pPr marL="384048" indent="-182880">
              <a:buFontTx/>
              <a:buBlip>
                <a:blip r:embed="rId2"/>
              </a:buBlip>
              <a:defRPr/>
            </a:lvl2pPr>
            <a:lvl3pPr marL="566928" indent="-182880">
              <a:buFont typeface="Arial" panose="020B0604020202020204" pitchFamily="34" charset="0"/>
              <a:buChar char="•"/>
              <a:defRPr/>
            </a:lvl3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2pPr marL="384048" indent="-182880">
              <a:buFontTx/>
              <a:buBlip>
                <a:blip r:embed="rId2"/>
              </a:buBlip>
              <a:defRPr/>
            </a:lvl2pPr>
            <a:lvl3pPr marL="566928" indent="-182880">
              <a:buFont typeface="Arial" panose="020B0604020202020204" pitchFamily="34" charset="0"/>
              <a:buChar char="•"/>
              <a:defRPr/>
            </a:lvl3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4805" y="6459785"/>
            <a:ext cx="24722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9777" y="6459783"/>
            <a:ext cx="482280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05283" y="6459784"/>
            <a:ext cx="13120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2/15/25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2pPr marL="384048" indent="-182880">
              <a:buFontTx/>
              <a:buBlip>
                <a:blip r:embed="rId3"/>
              </a:buBlip>
              <a:defRPr/>
            </a:lvl2pPr>
            <a:lvl3pPr marL="566928" indent="-182880">
              <a:buFont typeface="Arial" panose="020B0604020202020204" pitchFamily="34" charset="0"/>
              <a:buChar char="•"/>
              <a:defRPr/>
            </a:lvl3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72593" y="6459784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09365" y="6459785"/>
            <a:ext cx="13120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1">
              <a:lumMod val="20000"/>
              <a:lumOff val="8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Tx/>
        <a:buBlip>
          <a:blip r:embed="rId12"/>
        </a:buBlip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hyperlink" Target="https://semanticclimate.github.io/p/en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vgsilh.com/image/1873373.html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petermr/amilib/refs/heads/pmr_aug/temp/ipcc/wg2/Chapter05/toc.fdp.sv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vliostyle.vercel.app/#src=https://raw.githubusercontent.com/semanticClimate/glossary-demo/main/ipccglossary.jsonl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kg-ipclimatec-reports.wikibase.cloud/wiki/Item:Q10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geek.github.io/blog/post/2019-01-21-utilizando-git-con-la-terminal-github.html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github.com/petermr/pygetpapers" TargetMode="External"/><Relationship Id="rId7" Type="http://schemas.openxmlformats.org/officeDocument/2006/relationships/hyperlink" Target="https://semanticclimate.github.io/p/en/posts/event_photo/" TargetMode="External"/><Relationship Id="rId2" Type="http://schemas.openxmlformats.org/officeDocument/2006/relationships/hyperlink" Target="https://github.com/petermr/amilib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petermr/amilib/tree/main/test/resources/ipcc/cleaned_content" TargetMode="External"/><Relationship Id="rId5" Type="http://schemas.openxmlformats.org/officeDocument/2006/relationships/hyperlink" Target="https://kg-ipclimatec-reports.wikibase.cloud/wiki/Main_Page" TargetMode="External"/><Relationship Id="rId4" Type="http://schemas.openxmlformats.org/officeDocument/2006/relationships/hyperlink" Target="https://vivliostyle.vercel.app/#src=https://raw.githubusercontent.com/semanticClimate/glossary-demo/main/ipccglossary.jsonl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pdf-miniature-file-icon-2127829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Creating Open Knowledge Graph for Climate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139462"/>
            <a:ext cx="10058400" cy="1143000"/>
          </a:xfrm>
        </p:spPr>
        <p:txBody>
          <a:bodyPr>
            <a:normAutofit fontScale="85000" lnSpcReduction="20000"/>
          </a:bodyPr>
          <a:lstStyle/>
          <a:p>
            <a:endParaRPr lang="en-IN" b="1" dirty="0"/>
          </a:p>
          <a:p>
            <a:r>
              <a:rPr lang="en-IN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Shweata Hegde and #</a:t>
            </a:r>
            <a:r>
              <a:rPr lang="en-IN" b="1" dirty="0" err="1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sC</a:t>
            </a:r>
            <a:r>
              <a:rPr lang="en-IN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Team</a:t>
            </a:r>
          </a:p>
          <a:p>
            <a:r>
              <a:rPr lang="en-IN" b="1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2025-02-15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03BF1-77FC-CDE9-9400-AE7B4D63C9AA}"/>
              </a:ext>
            </a:extLst>
          </p:cNvPr>
          <p:cNvSpPr txBox="1"/>
          <p:nvPr/>
        </p:nvSpPr>
        <p:spPr>
          <a:xfrm>
            <a:off x="7804298" y="5096812"/>
            <a:ext cx="43877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shweataHegde</a:t>
            </a:r>
            <a:endParaRPr lang="en-US" dirty="0"/>
          </a:p>
          <a:p>
            <a:endParaRPr lang="en-US" dirty="0"/>
          </a:p>
          <a:p>
            <a:r>
              <a:rPr lang="en-US" dirty="0"/>
              <a:t>Shweata N. Hegde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https://semanticclimate.github.io/p/en/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6895E76F-A1AB-5DD2-55B9-44948370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191" y="5027121"/>
            <a:ext cx="427107" cy="4271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EE77B0-30F7-E3C3-8909-BDB07E36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77190" y="6156767"/>
            <a:ext cx="427107" cy="427107"/>
          </a:xfrm>
          <a:prstGeom prst="rect">
            <a:avLst/>
          </a:prstGeom>
        </p:spPr>
      </p:pic>
      <p:pic>
        <p:nvPicPr>
          <p:cNvPr id="10" name="Picture 9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9AD1E53D-AEE5-9556-CF8A-A7C5A85D7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234" y="5577880"/>
            <a:ext cx="474063" cy="47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3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C616-3710-D0CE-92B5-70D1E381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384" y="768485"/>
            <a:ext cx="9457231" cy="842415"/>
          </a:xfrm>
        </p:spPr>
        <p:txBody>
          <a:bodyPr/>
          <a:lstStyle/>
          <a:p>
            <a:r>
              <a:rPr lang="en-US" dirty="0"/>
              <a:t>Knowledge Graph of WG2/Chapter 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5526F-C4C4-DB11-A1C8-6BF7673D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3252" y="1846263"/>
            <a:ext cx="5866822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1B1CB-4A49-FC13-1834-3606C270EF40}"/>
              </a:ext>
            </a:extLst>
          </p:cNvPr>
          <p:cNvSpPr txBox="1"/>
          <p:nvPr/>
        </p:nvSpPr>
        <p:spPr>
          <a:xfrm>
            <a:off x="808584" y="6104351"/>
            <a:ext cx="12069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https://raw.githubusercontent.com/petermr/amilib/refs/heads/pmr_aug/temp/ipcc/wg2/Chapter05/toc.fdp.svg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5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5C74-8224-3E62-2D3D-E8CB8617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445" y="805218"/>
            <a:ext cx="6771109" cy="768369"/>
          </a:xfrm>
        </p:spPr>
        <p:txBody>
          <a:bodyPr/>
          <a:lstStyle/>
          <a:p>
            <a:r>
              <a:rPr lang="en-US" dirty="0"/>
              <a:t>Glossary Knowledge Graph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557837-BD44-672E-1ED7-1C677B87E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395"/>
          <a:stretch/>
        </p:blipFill>
        <p:spPr>
          <a:xfrm>
            <a:off x="2274233" y="1845391"/>
            <a:ext cx="7643527" cy="40227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18246-EB7F-351B-9739-016BA1EC11AA}"/>
              </a:ext>
            </a:extLst>
          </p:cNvPr>
          <p:cNvSpPr txBox="1"/>
          <p:nvPr/>
        </p:nvSpPr>
        <p:spPr>
          <a:xfrm>
            <a:off x="5335135" y="6139920"/>
            <a:ext cx="1521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  <a:hlinkClick r:id="rId3"/>
              </a:rPr>
              <a:t>IPCC Glossary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6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481" y="723331"/>
            <a:ext cx="10011998" cy="1000381"/>
          </a:xfrm>
        </p:spPr>
        <p:txBody>
          <a:bodyPr/>
          <a:lstStyle/>
          <a:p>
            <a:r>
              <a:rPr lang="en-IN" dirty="0" err="1"/>
              <a:t>Wikibase</a:t>
            </a:r>
            <a:r>
              <a:rPr lang="en-IN" dirty="0"/>
              <a:t> for Climate Knowledge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037C7DD-DC09-06FF-B545-BEF804FFA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480" y="2217636"/>
            <a:ext cx="5758775" cy="3745162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1907CD7-A689-9BCC-5911-C7CFE222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6" y="2749424"/>
            <a:ext cx="4888385" cy="3213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5AD1F9-F327-32CC-5AB7-C6AF1D9D665A}"/>
              </a:ext>
            </a:extLst>
          </p:cNvPr>
          <p:cNvSpPr txBox="1"/>
          <p:nvPr/>
        </p:nvSpPr>
        <p:spPr>
          <a:xfrm>
            <a:off x="423153" y="607374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https://kg-ipclimatec-reports.wikibase.cloud/wiki/Item:Q106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48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857D-83B2-E97E-8B77-CEB94711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27" y="372940"/>
            <a:ext cx="6609345" cy="830997"/>
          </a:xfrm>
        </p:spPr>
        <p:txBody>
          <a:bodyPr/>
          <a:lstStyle/>
          <a:p>
            <a:r>
              <a:rPr lang="en-US" dirty="0"/>
              <a:t>UNFCCC Documents (COP)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8FB707-B9DD-60F9-DD40-A12EE695F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01" y="1958128"/>
            <a:ext cx="4642590" cy="3724869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6C4192-9777-D201-D68D-4D8C99CDC9CC}"/>
              </a:ext>
            </a:extLst>
          </p:cNvPr>
          <p:cNvSpPr txBox="1"/>
          <p:nvPr/>
        </p:nvSpPr>
        <p:spPr>
          <a:xfrm>
            <a:off x="3085682" y="1288731"/>
            <a:ext cx="5614219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Datatables(A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 index for UNFCCC reports)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F906A-49B4-3B3D-2A25-B3DAFB165731}"/>
              </a:ext>
            </a:extLst>
          </p:cNvPr>
          <p:cNvSpPr txBox="1"/>
          <p:nvPr/>
        </p:nvSpPr>
        <p:spPr>
          <a:xfrm>
            <a:off x="499531" y="2830729"/>
            <a:ext cx="323007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Reports in semantic HTML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0A0BAF-C0AD-2F9E-6063-C9424708035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965377" y="2707256"/>
            <a:ext cx="1985687" cy="6890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C8FFEC-E701-B4E3-1B25-081BB472D944}"/>
              </a:ext>
            </a:extLst>
          </p:cNvPr>
          <p:cNvCxnSpPr>
            <a:cxnSpLocks/>
          </p:cNvCxnSpPr>
          <p:nvPr/>
        </p:nvCxnSpPr>
        <p:spPr>
          <a:xfrm flipH="1">
            <a:off x="2605501" y="2557179"/>
            <a:ext cx="1329916" cy="41915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BF57077-4550-ACCC-D692-8D87DA6C1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5" y="3804205"/>
            <a:ext cx="2840610" cy="2714361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7AE337-36EB-71BF-C9B7-2935D7247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785" b="33192"/>
          <a:stretch/>
        </p:blipFill>
        <p:spPr>
          <a:xfrm>
            <a:off x="665018" y="3725699"/>
            <a:ext cx="2995033" cy="252897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2C8532-8C52-8C05-D6FD-15B1AA0317B3}"/>
              </a:ext>
            </a:extLst>
          </p:cNvPr>
          <p:cNvSpPr txBox="1"/>
          <p:nvPr/>
        </p:nvSpPr>
        <p:spPr>
          <a:xfrm>
            <a:off x="9074737" y="3396305"/>
            <a:ext cx="175265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COP Reports in PDF</a:t>
            </a:r>
          </a:p>
        </p:txBody>
      </p:sp>
    </p:spTree>
    <p:extLst>
      <p:ext uri="{BB962C8B-B14F-4D97-AF65-F5344CB8AC3E}">
        <p14:creationId xmlns:p14="http://schemas.microsoft.com/office/powerpoint/2010/main" val="362240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IPCC Glossary (5-Star)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81EA3-5298-178D-5DF3-A4672216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56" y="1945532"/>
            <a:ext cx="7697593" cy="43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8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39E614A-62B0-6599-2B4A-E85A733E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9191" y="2279952"/>
            <a:ext cx="6748159" cy="3461630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D99822C-6B0F-ACD7-F23A-DC77B5F5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86367"/>
            <a:ext cx="10058400" cy="109061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/>
              <a:t>#</a:t>
            </a:r>
            <a:r>
              <a:rPr lang="en-IN" sz="4000" dirty="0" err="1"/>
              <a:t>semanticClimate</a:t>
            </a:r>
            <a:r>
              <a:rPr lang="en-IN" sz="4000" dirty="0"/>
              <a:t> builds Free and Open-source Software to create Linked Open Documents (5-star)</a:t>
            </a:r>
          </a:p>
        </p:txBody>
      </p:sp>
      <p:pic>
        <p:nvPicPr>
          <p:cNvPr id="10" name="Picture 9" descr="A stuffed animal with a bandage around its neck&#10;&#10;Description automatically generated">
            <a:extLst>
              <a:ext uri="{FF2B5EF4-FFF2-40B4-BE49-F238E27FC236}">
                <a16:creationId xmlns:a16="http://schemas.microsoft.com/office/drawing/2014/main" id="{BC840E53-DEB9-1A59-C9EB-C05F501F7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1" t="20709" r="15983"/>
          <a:stretch/>
        </p:blipFill>
        <p:spPr>
          <a:xfrm>
            <a:off x="3854753" y="3483901"/>
            <a:ext cx="487027" cy="654521"/>
          </a:xfrm>
          <a:prstGeom prst="rect">
            <a:avLst/>
          </a:prstGeom>
        </p:spPr>
      </p:pic>
      <p:pic>
        <p:nvPicPr>
          <p:cNvPr id="12" name="Picture 11" descr="A stuffed animal with a bandage around its neck&#10;&#10;Description automatically generated">
            <a:extLst>
              <a:ext uri="{FF2B5EF4-FFF2-40B4-BE49-F238E27FC236}">
                <a16:creationId xmlns:a16="http://schemas.microsoft.com/office/drawing/2014/main" id="{CC4BFC2F-7412-24A5-7BEA-B91F64182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1" t="20709" r="15983"/>
          <a:stretch/>
        </p:blipFill>
        <p:spPr>
          <a:xfrm>
            <a:off x="3854754" y="4441394"/>
            <a:ext cx="487027" cy="654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9DD903-6DD2-2067-A217-BA9DE030E675}"/>
              </a:ext>
            </a:extLst>
          </p:cNvPr>
          <p:cNvSpPr txBox="1"/>
          <p:nvPr/>
        </p:nvSpPr>
        <p:spPr>
          <a:xfrm>
            <a:off x="7951788" y="4441394"/>
            <a:ext cx="132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docanalysis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1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FC19-F301-07CE-19EA-866AD3D2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490" y="762705"/>
            <a:ext cx="2827020" cy="738664"/>
          </a:xfrm>
        </p:spPr>
        <p:txBody>
          <a:bodyPr/>
          <a:lstStyle/>
          <a:p>
            <a:r>
              <a:rPr lang="en-US" dirty="0"/>
              <a:t>Dictionary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47770-A7B2-CE73-C1BD-1FAE74DFF2E3}"/>
              </a:ext>
            </a:extLst>
          </p:cNvPr>
          <p:cNvSpPr txBox="1"/>
          <p:nvPr/>
        </p:nvSpPr>
        <p:spPr>
          <a:xfrm>
            <a:off x="1097280" y="1798450"/>
            <a:ext cx="885217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name="VRE" term="Variable Renewable Energy" </a:t>
            </a:r>
            <a:r>
              <a:rPr lang="en-US" sz="14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=“Q7915732”/&gt;</a:t>
            </a:r>
          </a:p>
          <a:p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name=“NDC" term=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Nationally Determined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ontributions" </a:t>
            </a:r>
            <a:r>
              <a:rPr lang="en-US" sz="14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=“Q20051297”/&gt;</a:t>
            </a:r>
          </a:p>
          <a:p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name=“GHG" term=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Greenhouse Gas" </a:t>
            </a:r>
            <a:r>
              <a:rPr lang="en-US" sz="14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4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=“Q167336”/&gt;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2AB6B-C15F-EDDA-E023-85AC231E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23" y="2833070"/>
            <a:ext cx="7394127" cy="3513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AA02F5-2A59-5D3B-9AB8-0F5F7086F799}"/>
              </a:ext>
            </a:extLst>
          </p:cNvPr>
          <p:cNvSpPr txBox="1"/>
          <p:nvPr/>
        </p:nvSpPr>
        <p:spPr>
          <a:xfrm>
            <a:off x="1416536" y="5006622"/>
            <a:ext cx="2277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Different languages!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8A7B01-4CAA-C741-65F7-5FE62CDD7773}"/>
              </a:ext>
            </a:extLst>
          </p:cNvPr>
          <p:cNvCxnSpPr/>
          <p:nvPr/>
        </p:nvCxnSpPr>
        <p:spPr>
          <a:xfrm>
            <a:off x="3122131" y="5483675"/>
            <a:ext cx="1710766" cy="19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35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199C-2194-AAE3-C52F-B790ED57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568" y="245660"/>
            <a:ext cx="3747675" cy="1450757"/>
          </a:xfrm>
        </p:spPr>
        <p:txBody>
          <a:bodyPr/>
          <a:lstStyle/>
          <a:p>
            <a:r>
              <a:rPr lang="en-US" dirty="0"/>
              <a:t>How We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DB01B-0936-436D-C3AF-C23A7B9F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27" t="14384" r="16307" b="7428"/>
          <a:stretch/>
        </p:blipFill>
        <p:spPr>
          <a:xfrm>
            <a:off x="605051" y="2023986"/>
            <a:ext cx="4955047" cy="329864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7948C5-9D01-8F33-E4F3-ED31E42063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81" r="6222"/>
          <a:stretch/>
        </p:blipFill>
        <p:spPr>
          <a:xfrm>
            <a:off x="6018406" y="2023986"/>
            <a:ext cx="5568543" cy="3298639"/>
          </a:xfrm>
          <a:prstGeom prst="rect">
            <a:avLst/>
          </a:prstGeo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F85DE78-FE56-0120-E04A-3082728CD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94366" y="3027073"/>
            <a:ext cx="1168249" cy="11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A742-AED1-C08B-C728-8BC9261E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96" y="286603"/>
            <a:ext cx="10634277" cy="1450757"/>
          </a:xfrm>
        </p:spPr>
        <p:txBody>
          <a:bodyPr/>
          <a:lstStyle/>
          <a:p>
            <a:r>
              <a:rPr lang="en-US" dirty="0"/>
              <a:t>Sustainable Tech is created by Community</a:t>
            </a:r>
          </a:p>
        </p:txBody>
      </p:sp>
      <p:pic>
        <p:nvPicPr>
          <p:cNvPr id="4" name="Picture 3" descr="A group of people in a map&#10;&#10;Description automatically generated">
            <a:extLst>
              <a:ext uri="{FF2B5EF4-FFF2-40B4-BE49-F238E27FC236}">
                <a16:creationId xmlns:a16="http://schemas.microsoft.com/office/drawing/2014/main" id="{4A879F73-714A-2DDE-9784-02404CEC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8" y="1737360"/>
            <a:ext cx="6580292" cy="4732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048EEB-FE59-D3E7-F7A0-0F92A66F585A}"/>
              </a:ext>
            </a:extLst>
          </p:cNvPr>
          <p:cNvSpPr txBox="1"/>
          <p:nvPr/>
        </p:nvSpPr>
        <p:spPr>
          <a:xfrm>
            <a:off x="7622198" y="2764956"/>
            <a:ext cx="42347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Youth Learning by Doing; Internship </a:t>
            </a:r>
            <a:r>
              <a:rPr lang="en-US" sz="2800" dirty="0" err="1"/>
              <a:t>Programme</a:t>
            </a:r>
            <a:r>
              <a:rPr lang="en-US" sz="2800" dirty="0"/>
              <a:t> hosted at the National Institute of Plant Genome Research (NIPGR)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72561-E958-9D09-DC60-551845CB2D7C}"/>
              </a:ext>
            </a:extLst>
          </p:cNvPr>
          <p:cNvSpPr txBox="1"/>
          <p:nvPr/>
        </p:nvSpPr>
        <p:spPr>
          <a:xfrm>
            <a:off x="7622198" y="5660556"/>
            <a:ext cx="4234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100+ participants</a:t>
            </a:r>
          </a:p>
        </p:txBody>
      </p:sp>
    </p:spTree>
    <p:extLst>
      <p:ext uri="{BB962C8B-B14F-4D97-AF65-F5344CB8AC3E}">
        <p14:creationId xmlns:p14="http://schemas.microsoft.com/office/powerpoint/2010/main" val="364908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7082-362C-152E-B24F-29D82EFE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41" y="286603"/>
            <a:ext cx="10058400" cy="1450757"/>
          </a:xfrm>
        </p:spPr>
        <p:txBody>
          <a:bodyPr/>
          <a:lstStyle/>
          <a:p>
            <a:r>
              <a:rPr lang="en-US" dirty="0"/>
              <a:t>Community: Outreach</a:t>
            </a:r>
          </a:p>
        </p:txBody>
      </p:sp>
      <p:pic>
        <p:nvPicPr>
          <p:cNvPr id="4" name="Picture 3" descr="A collage of people working on computers&#10;&#10;Description automatically generated">
            <a:extLst>
              <a:ext uri="{FF2B5EF4-FFF2-40B4-BE49-F238E27FC236}">
                <a16:creationId xmlns:a16="http://schemas.microsoft.com/office/drawing/2014/main" id="{81174255-1186-9E83-D574-28222CEF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77" y="2285757"/>
            <a:ext cx="6219217" cy="3498310"/>
          </a:xfrm>
          <a:prstGeom prst="rect">
            <a:avLst/>
          </a:prstGeom>
        </p:spPr>
      </p:pic>
      <p:pic>
        <p:nvPicPr>
          <p:cNvPr id="6" name="Picture 5" descr="A person smiling at camera&#10;&#10;Description automatically generated">
            <a:extLst>
              <a:ext uri="{FF2B5EF4-FFF2-40B4-BE49-F238E27FC236}">
                <a16:creationId xmlns:a16="http://schemas.microsoft.com/office/drawing/2014/main" id="{45A25E1A-A32B-7DDC-2D63-CCC60071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824" y="2520430"/>
            <a:ext cx="1784540" cy="2379387"/>
          </a:xfrm>
          <a:prstGeom prst="rect">
            <a:avLst/>
          </a:prstGeom>
        </p:spPr>
      </p:pic>
      <p:pic>
        <p:nvPicPr>
          <p:cNvPr id="8" name="Picture 7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046F8378-4230-958D-F206-5B7E21340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364" y="2520429"/>
            <a:ext cx="3172516" cy="2379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7AA8AA-A659-3CD7-2D20-2FE0E6C22EA2}"/>
              </a:ext>
            </a:extLst>
          </p:cNvPr>
          <p:cNvSpPr/>
          <p:nvPr/>
        </p:nvSpPr>
        <p:spPr>
          <a:xfrm>
            <a:off x="7335981" y="5174673"/>
            <a:ext cx="4114800" cy="6093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UNDatathon</a:t>
            </a:r>
            <a:r>
              <a:rPr lang="en-US" dirty="0"/>
              <a:t>, UN Library Hackathon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B8B26-FB23-BC35-1E60-829E4BB71605}"/>
              </a:ext>
            </a:extLst>
          </p:cNvPr>
          <p:cNvSpPr txBox="1"/>
          <p:nvPr/>
        </p:nvSpPr>
        <p:spPr>
          <a:xfrm>
            <a:off x="8184995" y="2074426"/>
            <a:ext cx="296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Outreach participated in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E1BC3-4BDF-93E0-8089-6D7A36C942DE}"/>
              </a:ext>
            </a:extLst>
          </p:cNvPr>
          <p:cNvSpPr txBox="1"/>
          <p:nvPr/>
        </p:nvSpPr>
        <p:spPr>
          <a:xfrm>
            <a:off x="1735873" y="1889760"/>
            <a:ext cx="296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Outreach </a:t>
            </a:r>
            <a:r>
              <a:rPr lang="en-US" dirty="0" err="1"/>
              <a:t>Organised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2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F1E12-9094-11AE-7A7E-13A6B3A9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F3D8E-F471-20CF-ADFF-AA46D4A0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28" y="2780781"/>
            <a:ext cx="3769374" cy="191877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74FF9EA-1F25-6761-73B2-F16B4989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0"/>
          <a:stretch/>
        </p:blipFill>
        <p:spPr>
          <a:xfrm>
            <a:off x="4476110" y="2733760"/>
            <a:ext cx="3889464" cy="196579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9C856C2-1CAD-6C71-B4E4-7DD9F3CC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40" y="1099226"/>
            <a:ext cx="7134920" cy="840819"/>
          </a:xfrm>
        </p:spPr>
        <p:txBody>
          <a:bodyPr/>
          <a:lstStyle/>
          <a:p>
            <a:r>
              <a:rPr lang="en-US" dirty="0"/>
              <a:t>So much climate knowledge!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FF0744D-8EF6-D378-E993-D25E5CF4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407" y="5066024"/>
            <a:ext cx="1718733" cy="69275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IPCC Reports</a:t>
            </a:r>
          </a:p>
          <a:p>
            <a:pPr algn="ctr"/>
            <a:r>
              <a:rPr lang="en-US" dirty="0"/>
              <a:t>(10000+ pages)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97C77A-85EB-846A-5062-BB6945C268FD}"/>
              </a:ext>
            </a:extLst>
          </p:cNvPr>
          <p:cNvSpPr txBox="1">
            <a:spLocks/>
          </p:cNvSpPr>
          <p:nvPr/>
        </p:nvSpPr>
        <p:spPr>
          <a:xfrm>
            <a:off x="5131069" y="5066024"/>
            <a:ext cx="2300147" cy="69275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4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UNFCCC Documents</a:t>
            </a:r>
          </a:p>
          <a:p>
            <a:pPr algn="ctr"/>
            <a:r>
              <a:rPr lang="en-US" dirty="0"/>
              <a:t>(1000 Pages)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B0BB3B-24B6-9A26-062E-A2C713AEA9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02" t="15829" r="9777"/>
          <a:stretch/>
        </p:blipFill>
        <p:spPr>
          <a:xfrm>
            <a:off x="8579682" y="2458763"/>
            <a:ext cx="3357576" cy="224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122430-8F01-6AFF-3902-747625C11F07}"/>
              </a:ext>
            </a:extLst>
          </p:cNvPr>
          <p:cNvSpPr txBox="1"/>
          <p:nvPr/>
        </p:nvSpPr>
        <p:spPr>
          <a:xfrm>
            <a:off x="9463145" y="5218273"/>
            <a:ext cx="208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F2328"/>
                </a:solidFill>
                <a:latin typeface="-apple-system"/>
              </a:rPr>
              <a:t>Scientific literature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74636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91916-8328-1966-2CFA-9A912851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AE92-7663-AE57-922B-851184C2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00" y="269826"/>
            <a:ext cx="8911957" cy="672576"/>
          </a:xfrm>
        </p:spPr>
        <p:txBody>
          <a:bodyPr>
            <a:normAutofit/>
          </a:bodyPr>
          <a:lstStyle/>
          <a:p>
            <a:r>
              <a:rPr lang="en-US" sz="4000" dirty="0"/>
              <a:t>Hands-on workshop on </a:t>
            </a:r>
            <a:r>
              <a:rPr lang="en-US" sz="4000" dirty="0" err="1"/>
              <a:t>BioAI</a:t>
            </a:r>
            <a:r>
              <a:rPr lang="en-US" sz="4000" dirty="0"/>
              <a:t> for Research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B18CDACC-555B-E5AE-FA9B-01B2A83AD815}"/>
              </a:ext>
            </a:extLst>
          </p:cNvPr>
          <p:cNvSpPr/>
          <p:nvPr/>
        </p:nvSpPr>
        <p:spPr>
          <a:xfrm>
            <a:off x="3964478" y="2220464"/>
            <a:ext cx="2339766" cy="201704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~30 participants</a:t>
            </a: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C5D3B0D8-C375-8CF8-19AD-0CABF3EB8FE1}"/>
              </a:ext>
            </a:extLst>
          </p:cNvPr>
          <p:cNvSpPr/>
          <p:nvPr/>
        </p:nvSpPr>
        <p:spPr>
          <a:xfrm>
            <a:off x="3974310" y="4360366"/>
            <a:ext cx="2339766" cy="201704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Computer Vision for </a:t>
            </a:r>
            <a:r>
              <a:rPr lang="en-IN" dirty="0" err="1"/>
              <a:t>semantifying</a:t>
            </a:r>
            <a:r>
              <a:rPr lang="en-IN" dirty="0"/>
              <a:t> images</a:t>
            </a: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AA42E32A-EA57-0492-B086-AC80BD1151F9}"/>
              </a:ext>
            </a:extLst>
          </p:cNvPr>
          <p:cNvSpPr/>
          <p:nvPr/>
        </p:nvSpPr>
        <p:spPr>
          <a:xfrm>
            <a:off x="7809756" y="2209088"/>
            <a:ext cx="2339766" cy="201704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Thirteen speakers shared valuable insights with the delegates.</a:t>
            </a:r>
            <a:endParaRPr lang="en-IN" sz="16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08005FF-EE3F-90D9-F64C-BD56B8AC15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88" t="1659" r="8121" b="1110"/>
          <a:stretch>
            <a:fillRect/>
          </a:stretch>
        </p:blipFill>
        <p:spPr>
          <a:xfrm>
            <a:off x="2041761" y="1162783"/>
            <a:ext cx="2339766" cy="2017040"/>
          </a:xfrm>
          <a:custGeom>
            <a:avLst/>
            <a:gdLst>
              <a:gd name="connsiteX0" fmla="*/ 504260 w 2339766"/>
              <a:gd name="connsiteY0" fmla="*/ 0 h 2017040"/>
              <a:gd name="connsiteX1" fmla="*/ 1835506 w 2339766"/>
              <a:gd name="connsiteY1" fmla="*/ 0 h 2017040"/>
              <a:gd name="connsiteX2" fmla="*/ 2339766 w 2339766"/>
              <a:gd name="connsiteY2" fmla="*/ 1008520 h 2017040"/>
              <a:gd name="connsiteX3" fmla="*/ 1835506 w 2339766"/>
              <a:gd name="connsiteY3" fmla="*/ 2017040 h 2017040"/>
              <a:gd name="connsiteX4" fmla="*/ 504260 w 2339766"/>
              <a:gd name="connsiteY4" fmla="*/ 2017040 h 2017040"/>
              <a:gd name="connsiteX5" fmla="*/ 0 w 2339766"/>
              <a:gd name="connsiteY5" fmla="*/ 1008520 h 20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9766" h="2017040">
                <a:moveTo>
                  <a:pt x="504260" y="0"/>
                </a:moveTo>
                <a:lnTo>
                  <a:pt x="1835506" y="0"/>
                </a:lnTo>
                <a:lnTo>
                  <a:pt x="2339766" y="1008520"/>
                </a:lnTo>
                <a:lnTo>
                  <a:pt x="1835506" y="2017040"/>
                </a:lnTo>
                <a:lnTo>
                  <a:pt x="504260" y="2017040"/>
                </a:lnTo>
                <a:lnTo>
                  <a:pt x="0" y="1008520"/>
                </a:lnTo>
                <a:close/>
              </a:path>
            </a:pathLst>
          </a:cu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F2DD5F0-4F1D-6A65-A6C3-5DD1B852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9" t="17271" r="47283" b="17621"/>
          <a:stretch/>
        </p:blipFill>
        <p:spPr>
          <a:xfrm>
            <a:off x="5877363" y="1162783"/>
            <a:ext cx="2339766" cy="2017040"/>
          </a:xfrm>
          <a:custGeom>
            <a:avLst/>
            <a:gdLst>
              <a:gd name="connsiteX0" fmla="*/ 504260 w 2339766"/>
              <a:gd name="connsiteY0" fmla="*/ 0 h 2017040"/>
              <a:gd name="connsiteX1" fmla="*/ 1835506 w 2339766"/>
              <a:gd name="connsiteY1" fmla="*/ 0 h 2017040"/>
              <a:gd name="connsiteX2" fmla="*/ 2339766 w 2339766"/>
              <a:gd name="connsiteY2" fmla="*/ 1008520 h 2017040"/>
              <a:gd name="connsiteX3" fmla="*/ 1835506 w 2339766"/>
              <a:gd name="connsiteY3" fmla="*/ 2017040 h 2017040"/>
              <a:gd name="connsiteX4" fmla="*/ 504260 w 2339766"/>
              <a:gd name="connsiteY4" fmla="*/ 2017040 h 2017040"/>
              <a:gd name="connsiteX5" fmla="*/ 0 w 2339766"/>
              <a:gd name="connsiteY5" fmla="*/ 1008520 h 20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9766" h="2017040">
                <a:moveTo>
                  <a:pt x="504260" y="0"/>
                </a:moveTo>
                <a:lnTo>
                  <a:pt x="1835506" y="0"/>
                </a:lnTo>
                <a:lnTo>
                  <a:pt x="2339766" y="1008520"/>
                </a:lnTo>
                <a:lnTo>
                  <a:pt x="1835506" y="2017040"/>
                </a:lnTo>
                <a:lnTo>
                  <a:pt x="504260" y="2017040"/>
                </a:lnTo>
                <a:lnTo>
                  <a:pt x="0" y="1008520"/>
                </a:ln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E6FAD1A-1D1A-1F81-5A11-97FF7C68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92" t="858" r="13636"/>
          <a:stretch>
            <a:fillRect/>
          </a:stretch>
        </p:blipFill>
        <p:spPr>
          <a:xfrm>
            <a:off x="7801697" y="4332584"/>
            <a:ext cx="2339766" cy="2017040"/>
          </a:xfrm>
          <a:custGeom>
            <a:avLst/>
            <a:gdLst>
              <a:gd name="connsiteX0" fmla="*/ 504260 w 2339766"/>
              <a:gd name="connsiteY0" fmla="*/ 0 h 2017040"/>
              <a:gd name="connsiteX1" fmla="*/ 1835506 w 2339766"/>
              <a:gd name="connsiteY1" fmla="*/ 0 h 2017040"/>
              <a:gd name="connsiteX2" fmla="*/ 2339766 w 2339766"/>
              <a:gd name="connsiteY2" fmla="*/ 1008520 h 2017040"/>
              <a:gd name="connsiteX3" fmla="*/ 1835506 w 2339766"/>
              <a:gd name="connsiteY3" fmla="*/ 2017040 h 2017040"/>
              <a:gd name="connsiteX4" fmla="*/ 504260 w 2339766"/>
              <a:gd name="connsiteY4" fmla="*/ 2017040 h 2017040"/>
              <a:gd name="connsiteX5" fmla="*/ 0 w 2339766"/>
              <a:gd name="connsiteY5" fmla="*/ 1008520 h 20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9766" h="2017040">
                <a:moveTo>
                  <a:pt x="504260" y="0"/>
                </a:moveTo>
                <a:lnTo>
                  <a:pt x="1835506" y="0"/>
                </a:lnTo>
                <a:lnTo>
                  <a:pt x="2339766" y="1008520"/>
                </a:lnTo>
                <a:lnTo>
                  <a:pt x="1835506" y="2017040"/>
                </a:lnTo>
                <a:lnTo>
                  <a:pt x="504260" y="2017040"/>
                </a:lnTo>
                <a:lnTo>
                  <a:pt x="0" y="1008520"/>
                </a:lnTo>
                <a:close/>
              </a:path>
            </a:pathLst>
          </a:cu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6CBBC59-8550-5C3C-F5F6-EE817F81AE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22" t="6517" r="14875" b="3365"/>
          <a:stretch>
            <a:fillRect/>
          </a:stretch>
        </p:blipFill>
        <p:spPr>
          <a:xfrm>
            <a:off x="2049976" y="3276524"/>
            <a:ext cx="2339766" cy="2017040"/>
          </a:xfrm>
          <a:custGeom>
            <a:avLst/>
            <a:gdLst>
              <a:gd name="connsiteX0" fmla="*/ 504260 w 2339766"/>
              <a:gd name="connsiteY0" fmla="*/ 0 h 2017040"/>
              <a:gd name="connsiteX1" fmla="*/ 1835506 w 2339766"/>
              <a:gd name="connsiteY1" fmla="*/ 0 h 2017040"/>
              <a:gd name="connsiteX2" fmla="*/ 2339766 w 2339766"/>
              <a:gd name="connsiteY2" fmla="*/ 1008520 h 2017040"/>
              <a:gd name="connsiteX3" fmla="*/ 1835506 w 2339766"/>
              <a:gd name="connsiteY3" fmla="*/ 2017040 h 2017040"/>
              <a:gd name="connsiteX4" fmla="*/ 504260 w 2339766"/>
              <a:gd name="connsiteY4" fmla="*/ 2017040 h 2017040"/>
              <a:gd name="connsiteX5" fmla="*/ 0 w 2339766"/>
              <a:gd name="connsiteY5" fmla="*/ 1008520 h 20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9766" h="2017040">
                <a:moveTo>
                  <a:pt x="504260" y="0"/>
                </a:moveTo>
                <a:lnTo>
                  <a:pt x="1835506" y="0"/>
                </a:lnTo>
                <a:lnTo>
                  <a:pt x="2339766" y="1008520"/>
                </a:lnTo>
                <a:lnTo>
                  <a:pt x="1835506" y="2017040"/>
                </a:lnTo>
                <a:lnTo>
                  <a:pt x="504260" y="2017040"/>
                </a:lnTo>
                <a:lnTo>
                  <a:pt x="0" y="1008520"/>
                </a:lnTo>
                <a:close/>
              </a:path>
            </a:pathLst>
          </a:cu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04DA51F-202E-1226-5DA2-2D973709C1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893" t="14211" r="8493" b="1176"/>
          <a:stretch>
            <a:fillRect/>
          </a:stretch>
        </p:blipFill>
        <p:spPr>
          <a:xfrm>
            <a:off x="5887195" y="3247027"/>
            <a:ext cx="2339766" cy="2017040"/>
          </a:xfrm>
          <a:custGeom>
            <a:avLst/>
            <a:gdLst>
              <a:gd name="connsiteX0" fmla="*/ 504260 w 2339766"/>
              <a:gd name="connsiteY0" fmla="*/ 0 h 2017040"/>
              <a:gd name="connsiteX1" fmla="*/ 1835506 w 2339766"/>
              <a:gd name="connsiteY1" fmla="*/ 0 h 2017040"/>
              <a:gd name="connsiteX2" fmla="*/ 2339766 w 2339766"/>
              <a:gd name="connsiteY2" fmla="*/ 1008520 h 2017040"/>
              <a:gd name="connsiteX3" fmla="*/ 1835506 w 2339766"/>
              <a:gd name="connsiteY3" fmla="*/ 2017040 h 2017040"/>
              <a:gd name="connsiteX4" fmla="*/ 504260 w 2339766"/>
              <a:gd name="connsiteY4" fmla="*/ 2017040 h 2017040"/>
              <a:gd name="connsiteX5" fmla="*/ 0 w 2339766"/>
              <a:gd name="connsiteY5" fmla="*/ 1008520 h 20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9766" h="2017040">
                <a:moveTo>
                  <a:pt x="504260" y="0"/>
                </a:moveTo>
                <a:lnTo>
                  <a:pt x="1835506" y="0"/>
                </a:lnTo>
                <a:lnTo>
                  <a:pt x="2339766" y="1008520"/>
                </a:lnTo>
                <a:lnTo>
                  <a:pt x="1835506" y="2017040"/>
                </a:lnTo>
                <a:lnTo>
                  <a:pt x="504260" y="2017040"/>
                </a:lnTo>
                <a:lnTo>
                  <a:pt x="0" y="1008520"/>
                </a:lnTo>
                <a:close/>
              </a:path>
            </a:pathLst>
          </a:custGeom>
        </p:spPr>
      </p:pic>
      <p:sp>
        <p:nvSpPr>
          <p:cNvPr id="70" name="Hexagon 69">
            <a:extLst>
              <a:ext uri="{FF2B5EF4-FFF2-40B4-BE49-F238E27FC236}">
                <a16:creationId xmlns:a16="http://schemas.microsoft.com/office/drawing/2014/main" id="{C4F43AC3-0E28-2B23-8910-5ED9C50E56BE}"/>
              </a:ext>
            </a:extLst>
          </p:cNvPr>
          <p:cNvSpPr/>
          <p:nvPr/>
        </p:nvSpPr>
        <p:spPr>
          <a:xfrm>
            <a:off x="147484" y="4360366"/>
            <a:ext cx="2339766" cy="201704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RAG for summarizing IPCC paragraphs</a:t>
            </a:r>
            <a:endParaRPr lang="en-IN" sz="16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C559389-9E28-F04D-161A-C672935A8C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426" t="664" r="1431" b="1470"/>
          <a:stretch>
            <a:fillRect/>
          </a:stretch>
        </p:blipFill>
        <p:spPr>
          <a:xfrm>
            <a:off x="9744079" y="3283020"/>
            <a:ext cx="2339766" cy="2017040"/>
          </a:xfrm>
          <a:custGeom>
            <a:avLst/>
            <a:gdLst>
              <a:gd name="connsiteX0" fmla="*/ 504260 w 2339766"/>
              <a:gd name="connsiteY0" fmla="*/ 0 h 2017040"/>
              <a:gd name="connsiteX1" fmla="*/ 1835506 w 2339766"/>
              <a:gd name="connsiteY1" fmla="*/ 0 h 2017040"/>
              <a:gd name="connsiteX2" fmla="*/ 2339766 w 2339766"/>
              <a:gd name="connsiteY2" fmla="*/ 1008520 h 2017040"/>
              <a:gd name="connsiteX3" fmla="*/ 1835506 w 2339766"/>
              <a:gd name="connsiteY3" fmla="*/ 2017040 h 2017040"/>
              <a:gd name="connsiteX4" fmla="*/ 504260 w 2339766"/>
              <a:gd name="connsiteY4" fmla="*/ 2017040 h 2017040"/>
              <a:gd name="connsiteX5" fmla="*/ 0 w 2339766"/>
              <a:gd name="connsiteY5" fmla="*/ 1008520 h 20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9766" h="2017040">
                <a:moveTo>
                  <a:pt x="504260" y="0"/>
                </a:moveTo>
                <a:lnTo>
                  <a:pt x="1835506" y="0"/>
                </a:lnTo>
                <a:lnTo>
                  <a:pt x="2339766" y="1008520"/>
                </a:lnTo>
                <a:lnTo>
                  <a:pt x="1835506" y="2017040"/>
                </a:lnTo>
                <a:lnTo>
                  <a:pt x="504260" y="2017040"/>
                </a:lnTo>
                <a:lnTo>
                  <a:pt x="0" y="1008520"/>
                </a:lnTo>
                <a:close/>
              </a:path>
            </a:pathLst>
          </a:cu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E47CE1B-46BD-B898-FDF5-F169165809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459" t="11654" r="24515" b="3080"/>
          <a:stretch>
            <a:fillRect/>
          </a:stretch>
        </p:blipFill>
        <p:spPr>
          <a:xfrm>
            <a:off x="147484" y="2238507"/>
            <a:ext cx="2339766" cy="2017040"/>
          </a:xfrm>
          <a:custGeom>
            <a:avLst/>
            <a:gdLst>
              <a:gd name="connsiteX0" fmla="*/ 504260 w 2339766"/>
              <a:gd name="connsiteY0" fmla="*/ 0 h 2017040"/>
              <a:gd name="connsiteX1" fmla="*/ 1835506 w 2339766"/>
              <a:gd name="connsiteY1" fmla="*/ 0 h 2017040"/>
              <a:gd name="connsiteX2" fmla="*/ 2339766 w 2339766"/>
              <a:gd name="connsiteY2" fmla="*/ 1008520 h 2017040"/>
              <a:gd name="connsiteX3" fmla="*/ 1835506 w 2339766"/>
              <a:gd name="connsiteY3" fmla="*/ 2017040 h 2017040"/>
              <a:gd name="connsiteX4" fmla="*/ 504260 w 2339766"/>
              <a:gd name="connsiteY4" fmla="*/ 2017040 h 2017040"/>
              <a:gd name="connsiteX5" fmla="*/ 0 w 2339766"/>
              <a:gd name="connsiteY5" fmla="*/ 1008520 h 20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9766" h="2017040">
                <a:moveTo>
                  <a:pt x="504260" y="0"/>
                </a:moveTo>
                <a:lnTo>
                  <a:pt x="1835506" y="0"/>
                </a:lnTo>
                <a:lnTo>
                  <a:pt x="2339766" y="1008520"/>
                </a:lnTo>
                <a:lnTo>
                  <a:pt x="1835506" y="2017040"/>
                </a:lnTo>
                <a:lnTo>
                  <a:pt x="504260" y="2017040"/>
                </a:lnTo>
                <a:lnTo>
                  <a:pt x="0" y="100852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D278-86CE-9FDB-9868-96D8386A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24954-B131-F88B-6B3C-9A447E531F5D}"/>
              </a:ext>
            </a:extLst>
          </p:cNvPr>
          <p:cNvSpPr txBox="1"/>
          <p:nvPr/>
        </p:nvSpPr>
        <p:spPr>
          <a:xfrm>
            <a:off x="1279187" y="1981320"/>
            <a:ext cx="481681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</a:rPr>
              <a:t>Tools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2"/>
              </a:rPr>
              <a:t>amilib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3"/>
              </a:rPr>
              <a:t>pygetpapers</a:t>
            </a:r>
            <a:endParaRPr lang="en-US" sz="24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sz="2400" dirty="0">
              <a:solidFill>
                <a:srgbClr val="1D1C1D"/>
              </a:solidFill>
              <a:latin typeface="Slack-Lato"/>
            </a:endParaRPr>
          </a:p>
          <a:p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</a:rPr>
              <a:t>Products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4"/>
              </a:rPr>
              <a:t>IPCC Glossary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5"/>
              </a:rPr>
              <a:t>Wikibase Instance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6"/>
              </a:rPr>
              <a:t>Semantic IPCC corpus HTML Outputs</a:t>
            </a:r>
            <a:endParaRPr lang="en-US" sz="24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sz="2400" dirty="0">
              <a:solidFill>
                <a:srgbClr val="1D1C1D"/>
              </a:solidFill>
              <a:latin typeface="Slack-Lato"/>
            </a:endParaRPr>
          </a:p>
          <a:p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</a:rPr>
              <a:t>Outreach</a:t>
            </a:r>
            <a:br>
              <a:rPr lang="en-US" sz="2400" dirty="0"/>
            </a:b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  <a:hlinkClick r:id="rId7"/>
              </a:rPr>
              <a:t>Event highlights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5353CA-038E-61D8-DE3C-1322CF581C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789" b="8010"/>
          <a:stretch/>
        </p:blipFill>
        <p:spPr>
          <a:xfrm>
            <a:off x="6282123" y="1910533"/>
            <a:ext cx="5680953" cy="30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51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5AB5-F08A-29C6-279E-46793924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92" y="5602428"/>
            <a:ext cx="8808615" cy="509107"/>
          </a:xfrm>
        </p:spPr>
        <p:txBody>
          <a:bodyPr/>
          <a:lstStyle/>
          <a:p>
            <a:r>
              <a:rPr lang="en-US" dirty="0"/>
              <a:t>Let’s make climate knowledge 5-star (semantic)!</a:t>
            </a:r>
          </a:p>
        </p:txBody>
      </p:sp>
      <p:pic>
        <p:nvPicPr>
          <p:cNvPr id="5" name="Picture Placeholder 4" descr="A collage of people working on computers&#10;&#10;Description automatically generated">
            <a:extLst>
              <a:ext uri="{FF2B5EF4-FFF2-40B4-BE49-F238E27FC236}">
                <a16:creationId xmlns:a16="http://schemas.microsoft.com/office/drawing/2014/main" id="{4C189AAA-CC8A-78FB-AC1E-BD04C5F4CC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167" b="1416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Picture 5" descr="A stuffed animal with a bandage around its neck&#10;&#10;Description automatically generated">
            <a:extLst>
              <a:ext uri="{FF2B5EF4-FFF2-40B4-BE49-F238E27FC236}">
                <a16:creationId xmlns:a16="http://schemas.microsoft.com/office/drawing/2014/main" id="{BFFFD889-81E1-E4B1-D281-4FD67EF18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1" t="20709" r="15983"/>
          <a:stretch/>
        </p:blipFill>
        <p:spPr>
          <a:xfrm>
            <a:off x="10887197" y="5074919"/>
            <a:ext cx="1163862" cy="1564127"/>
          </a:xfrm>
          <a:prstGeom prst="rect">
            <a:avLst/>
          </a:prstGeom>
        </p:spPr>
      </p:pic>
      <p:pic>
        <p:nvPicPr>
          <p:cNvPr id="7" name="Picture 6" descr="A stuffed animal with a tag&#10;&#10;Description automatically generated">
            <a:extLst>
              <a:ext uri="{FF2B5EF4-FFF2-40B4-BE49-F238E27FC236}">
                <a16:creationId xmlns:a16="http://schemas.microsoft.com/office/drawing/2014/main" id="{6E5F98BB-12EB-A543-B4D2-EF8161B04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" t="18491" r="17647"/>
          <a:stretch/>
        </p:blipFill>
        <p:spPr>
          <a:xfrm>
            <a:off x="0" y="5074920"/>
            <a:ext cx="1150716" cy="15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2CC8-191D-51EF-A8AD-F7A766E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848" y="935378"/>
            <a:ext cx="9656303" cy="12378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PDFs are not sustainable (1-star); knowledge locked up; cause massive wastage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B0CA-62BA-054E-D293-4CD29756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807" y="5277749"/>
            <a:ext cx="1718733" cy="69275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IPCC Reports</a:t>
            </a:r>
          </a:p>
          <a:p>
            <a:pPr algn="ctr"/>
            <a:r>
              <a:rPr lang="en-US" dirty="0"/>
              <a:t>(10000+ pages)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DD3A8-3B4B-10D0-D2A6-B3B9AF08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4" y="2971807"/>
            <a:ext cx="4395201" cy="223734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5B4FED0-0FA4-E3C3-F81A-165BB8322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663" y="2960219"/>
            <a:ext cx="4600017" cy="2281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4022C-F8A2-C56F-38C4-1E5439DB6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42656" y="3462971"/>
            <a:ext cx="1778481" cy="1778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D77390-9523-3776-CDBF-FA39EB83F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36320" y="3358065"/>
            <a:ext cx="1851089" cy="18510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92DD3A-C601-F63B-9F89-1D07C1B75357}"/>
              </a:ext>
            </a:extLst>
          </p:cNvPr>
          <p:cNvSpPr txBox="1">
            <a:spLocks/>
          </p:cNvSpPr>
          <p:nvPr/>
        </p:nvSpPr>
        <p:spPr>
          <a:xfrm>
            <a:off x="7781824" y="5324960"/>
            <a:ext cx="2300147" cy="69275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7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UNFCCC Documents</a:t>
            </a:r>
          </a:p>
          <a:p>
            <a:pPr algn="ctr"/>
            <a:r>
              <a:rPr lang="en-US" dirty="0"/>
              <a:t>(1000 pages)</a:t>
            </a:r>
          </a:p>
        </p:txBody>
      </p:sp>
      <p:sp>
        <p:nvSpPr>
          <p:cNvPr id="11" name="Google Shape;198;g13caad91745_0_97">
            <a:extLst>
              <a:ext uri="{FF2B5EF4-FFF2-40B4-BE49-F238E27FC236}">
                <a16:creationId xmlns:a16="http://schemas.microsoft.com/office/drawing/2014/main" id="{237DB77D-D62C-876D-9374-C8DF761336B9}"/>
              </a:ext>
            </a:extLst>
          </p:cNvPr>
          <p:cNvSpPr txBox="1"/>
          <p:nvPr/>
        </p:nvSpPr>
        <p:spPr>
          <a:xfrm>
            <a:off x="3549030" y="3514182"/>
            <a:ext cx="1321500" cy="153885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latin typeface="Calibri"/>
                <a:ea typeface="Calibri"/>
                <a:cs typeface="Calibri"/>
                <a:sym typeface="Calibri"/>
              </a:rPr>
              <a:t>&lt; 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Scraped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75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uffed animal with a bandage around its neck&#10;&#10;Description automatically generated">
            <a:extLst>
              <a:ext uri="{FF2B5EF4-FFF2-40B4-BE49-F238E27FC236}">
                <a16:creationId xmlns:a16="http://schemas.microsoft.com/office/drawing/2014/main" id="{4C02FB77-2ABA-BF86-C0B8-DFCFE418E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1" t="20709" r="15983"/>
          <a:stretch/>
        </p:blipFill>
        <p:spPr>
          <a:xfrm>
            <a:off x="9610927" y="3892899"/>
            <a:ext cx="1931265" cy="2595449"/>
          </a:xfrm>
          <a:prstGeom prst="rect">
            <a:avLst/>
          </a:prstGeom>
        </p:spPr>
      </p:pic>
      <p:pic>
        <p:nvPicPr>
          <p:cNvPr id="5" name="Picture 4" descr="A stuffed animal with a tag&#10;&#10;Description automatically generated">
            <a:extLst>
              <a:ext uri="{FF2B5EF4-FFF2-40B4-BE49-F238E27FC236}">
                <a16:creationId xmlns:a16="http://schemas.microsoft.com/office/drawing/2014/main" id="{3907B346-EF08-2984-9AB4-5615F3B32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" t="18491" r="17647"/>
          <a:stretch/>
        </p:blipFill>
        <p:spPr>
          <a:xfrm>
            <a:off x="941637" y="3892898"/>
            <a:ext cx="1909452" cy="259544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2BB6A41-DFA7-BECC-CFD9-9F606858B8DF}"/>
              </a:ext>
            </a:extLst>
          </p:cNvPr>
          <p:cNvSpPr/>
          <p:nvPr/>
        </p:nvSpPr>
        <p:spPr>
          <a:xfrm>
            <a:off x="2052006" y="2229757"/>
            <a:ext cx="4007795" cy="1945532"/>
          </a:xfrm>
          <a:prstGeom prst="wedgeRoundRectCallout">
            <a:avLst>
              <a:gd name="adj1" fmla="val -47052"/>
              <a:gd name="adj2" fmla="val 75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AMI, need your help. What do we do with these PDF?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D207129-F921-5871-5466-E586DF361D35}"/>
              </a:ext>
            </a:extLst>
          </p:cNvPr>
          <p:cNvSpPr/>
          <p:nvPr/>
        </p:nvSpPr>
        <p:spPr>
          <a:xfrm>
            <a:off x="6568764" y="1256991"/>
            <a:ext cx="4007795" cy="1945532"/>
          </a:xfrm>
          <a:prstGeom prst="wedgeRoundRectCallout">
            <a:avLst>
              <a:gd name="adj1" fmla="val 45667"/>
              <a:gd name="adj2" fmla="val 138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You’ve come to the right person, Chuff. I can turn the PDFs into a semantic 5-star documents so the knowledge is usable</a:t>
            </a:r>
          </a:p>
        </p:txBody>
      </p:sp>
    </p:spTree>
    <p:extLst>
      <p:ext uri="{BB962C8B-B14F-4D97-AF65-F5344CB8AC3E}">
        <p14:creationId xmlns:p14="http://schemas.microsoft.com/office/powerpoint/2010/main" val="173925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048" y="545635"/>
            <a:ext cx="9911904" cy="1206644"/>
          </a:xfrm>
        </p:spPr>
        <p:txBody>
          <a:bodyPr>
            <a:normAutofit/>
          </a:bodyPr>
          <a:lstStyle/>
          <a:p>
            <a:r>
              <a:rPr lang="en-IN" dirty="0"/>
              <a:t>What Do We Mean by 5-star Document?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2A4BB819-FB8E-1555-E802-B6B83E718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669" y="2326618"/>
            <a:ext cx="6370886" cy="36164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E6E6E-2B30-E47D-64A0-83CEBF1203ED}"/>
              </a:ext>
            </a:extLst>
          </p:cNvPr>
          <p:cNvSpPr txBox="1"/>
          <p:nvPr/>
        </p:nvSpPr>
        <p:spPr>
          <a:xfrm>
            <a:off x="7648661" y="3166730"/>
            <a:ext cx="3938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5-star: Semantic HTML + Unique Identifiers + Annotation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8092A-D5B2-6780-F0AC-AAF2D9D4AE63}"/>
              </a:ext>
            </a:extLst>
          </p:cNvPr>
          <p:cNvSpPr txBox="1"/>
          <p:nvPr/>
        </p:nvSpPr>
        <p:spPr>
          <a:xfrm>
            <a:off x="1924335" y="5943033"/>
            <a:ext cx="372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Tim Berners-Lee’s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215589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D117-FEB6-38F3-DA2F-4A7C5371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E70B6-EA61-46CF-FF4E-C421D1A41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600" i="0" dirty="0">
                <a:solidFill>
                  <a:srgbClr val="1F2328"/>
                </a:solidFill>
                <a:effectLst/>
                <a:latin typeface="-apple-system"/>
              </a:rPr>
              <a:t>To create verifiable computable climate knowledge (5-star-documents)</a:t>
            </a:r>
          </a:p>
          <a:p>
            <a:pPr algn="l"/>
            <a:r>
              <a:rPr lang="en-GB" sz="3600" i="0" dirty="0">
                <a:solidFill>
                  <a:srgbClr val="1F2328"/>
                </a:solidFill>
                <a:effectLst/>
                <a:latin typeface="-apple-system"/>
              </a:rPr>
              <a:t>we take the following as verifiable sources of truth</a:t>
            </a:r>
          </a:p>
          <a:p>
            <a:pPr lvl="1"/>
            <a:r>
              <a:rPr lang="en-GB" sz="3200" i="0" dirty="0">
                <a:solidFill>
                  <a:srgbClr val="1F2328"/>
                </a:solidFill>
                <a:effectLst/>
                <a:latin typeface="-apple-system"/>
              </a:rPr>
              <a:t>IPCC framework (PDF or web-HTML)</a:t>
            </a:r>
          </a:p>
          <a:p>
            <a:pPr lvl="1"/>
            <a:r>
              <a:rPr lang="en-GB" sz="3200" dirty="0">
                <a:solidFill>
                  <a:srgbClr val="1F2328"/>
                </a:solidFill>
                <a:latin typeface="-apple-system"/>
              </a:rPr>
              <a:t>UNFCCC reports (COPs)</a:t>
            </a:r>
          </a:p>
          <a:p>
            <a:pPr lvl="1"/>
            <a:r>
              <a:rPr lang="en-GB" sz="3200" i="0" dirty="0">
                <a:solidFill>
                  <a:srgbClr val="1F2328"/>
                </a:solidFill>
                <a:effectLst/>
                <a:latin typeface="-apple-system"/>
              </a:rPr>
              <a:t>1000/week scholarly climate publications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842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7BBC-4B0B-1BEB-B60F-BE1564E6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346" y="988906"/>
            <a:ext cx="6811307" cy="748454"/>
          </a:xfrm>
        </p:spPr>
        <p:txBody>
          <a:bodyPr/>
          <a:lstStyle/>
          <a:p>
            <a:r>
              <a:rPr lang="en-US" dirty="0"/>
              <a:t>Framework of IPCC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5CF9-CEC4-2D73-43FE-81FD377CD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3854100" cy="4584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F2328"/>
                </a:solidFill>
                <a:latin typeface="-apple-system"/>
              </a:rPr>
              <a:t>Reports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3 Working Groups (WG1, WG2, WG3)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Several Special Reports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Synthesis Report</a:t>
            </a:r>
          </a:p>
          <a:p>
            <a:pPr marL="0" indent="0">
              <a:buNone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20,000 pages of PDF =&gt; HTML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1000 figure captions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15000+ bibliography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700-term Glossary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1500 acronyms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1758E-205F-7816-ED1C-260AA34577CE}"/>
              </a:ext>
            </a:extLst>
          </p:cNvPr>
          <p:cNvSpPr txBox="1"/>
          <p:nvPr/>
        </p:nvSpPr>
        <p:spPr>
          <a:xfrm>
            <a:off x="6896911" y="3106153"/>
            <a:ext cx="44822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400" b="0" i="0" dirty="0">
                <a:solidFill>
                  <a:srgbClr val="1F2328"/>
                </a:solidFill>
                <a:effectLst/>
                <a:latin typeface="-apple-system"/>
              </a:rPr>
              <a:t>We make all these semantic (machine </a:t>
            </a:r>
            <a:r>
              <a:rPr lang="en-GB" sz="2400" b="0" i="0" dirty="0" err="1">
                <a:solidFill>
                  <a:srgbClr val="1F2328"/>
                </a:solidFill>
                <a:effectLst/>
                <a:latin typeface="-apple-system"/>
              </a:rPr>
              <a:t>parsable</a:t>
            </a:r>
            <a:r>
              <a:rPr lang="en-GB" sz="2400" b="0" i="0" dirty="0">
                <a:solidFill>
                  <a:srgbClr val="1F2328"/>
                </a:solidFill>
                <a:effectLst/>
                <a:latin typeface="-apple-system"/>
              </a:rPr>
              <a:t> into structured, annotated data). </a:t>
            </a:r>
          </a:p>
        </p:txBody>
      </p:sp>
    </p:spTree>
    <p:extLst>
      <p:ext uri="{BB962C8B-B14F-4D97-AF65-F5344CB8AC3E}">
        <p14:creationId xmlns:p14="http://schemas.microsoft.com/office/powerpoint/2010/main" val="344150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714E-1D84-E3C4-F6C1-F9CADFDA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240" y="735012"/>
            <a:ext cx="6598920" cy="748348"/>
          </a:xfrm>
        </p:spPr>
        <p:txBody>
          <a:bodyPr/>
          <a:lstStyle/>
          <a:p>
            <a:r>
              <a:rPr lang="en-US" dirty="0"/>
              <a:t>Climate Knowledge Graph</a:t>
            </a:r>
          </a:p>
        </p:txBody>
      </p:sp>
      <p:pic>
        <p:nvPicPr>
          <p:cNvPr id="4" name="NetworkX_new.mp4">
            <a:hlinkClick r:id="" action="ppaction://media"/>
            <a:extLst>
              <a:ext uri="{FF2B5EF4-FFF2-40B4-BE49-F238E27FC236}">
                <a16:creationId xmlns:a16="http://schemas.microsoft.com/office/drawing/2014/main" id="{B6E2BB1D-1D0F-0977-20DA-0D49450164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8000" y="1586615"/>
            <a:ext cx="8915400" cy="5014788"/>
          </a:xfrm>
        </p:spPr>
      </p:pic>
    </p:spTree>
    <p:extLst>
      <p:ext uri="{BB962C8B-B14F-4D97-AF65-F5344CB8AC3E}">
        <p14:creationId xmlns:p14="http://schemas.microsoft.com/office/powerpoint/2010/main" val="61697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E361-D3AF-7056-2174-258242BF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35" y="737066"/>
            <a:ext cx="10966887" cy="1286897"/>
          </a:xfrm>
        </p:spPr>
        <p:txBody>
          <a:bodyPr>
            <a:normAutofit fontScale="90000"/>
          </a:bodyPr>
          <a:lstStyle/>
          <a:p>
            <a:r>
              <a:rPr lang="en-US" dirty="0"/>
              <a:t>#</a:t>
            </a:r>
            <a:r>
              <a:rPr lang="en-US" dirty="0" err="1"/>
              <a:t>semanticClimate’s</a:t>
            </a:r>
            <a:r>
              <a:rPr lang="en-US" dirty="0"/>
              <a:t> IPCC Knowledge Graph (HTML and SVG)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48E1D5A-3975-FD2F-30E4-9221149B7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982" y="2145772"/>
            <a:ext cx="11400995" cy="2566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7C96A3-85AF-4D3F-2639-373280A1D604}"/>
              </a:ext>
            </a:extLst>
          </p:cNvPr>
          <p:cNvSpPr txBox="1"/>
          <p:nvPr/>
        </p:nvSpPr>
        <p:spPr>
          <a:xfrm>
            <a:off x="7495162" y="5997261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Anudev</a:t>
            </a:r>
            <a:r>
              <a:rPr lang="en-US" dirty="0"/>
              <a:t>, Shabnam and Sharon (Present Interns)</a:t>
            </a:r>
          </a:p>
        </p:txBody>
      </p:sp>
    </p:spTree>
    <p:extLst>
      <p:ext uri="{BB962C8B-B14F-4D97-AF65-F5344CB8AC3E}">
        <p14:creationId xmlns:p14="http://schemas.microsoft.com/office/powerpoint/2010/main" val="31388745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anticClimate presentation template" id="{5021F904-5819-413D-9AA4-414FAC40F998}" vid="{7F58FA80-3F72-44FC-89AD-BC2DDD27C3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3051</TotalTime>
  <Words>584</Words>
  <Application>Microsoft Macintosh PowerPoint</Application>
  <PresentationFormat>Widescreen</PresentationFormat>
  <Paragraphs>92</Paragraphs>
  <Slides>22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-apple-system</vt:lpstr>
      <vt:lpstr>Adelle Sans Devanagari</vt:lpstr>
      <vt:lpstr>Aptos</vt:lpstr>
      <vt:lpstr>Arial</vt:lpstr>
      <vt:lpstr>Calibri</vt:lpstr>
      <vt:lpstr>Calibri Light</vt:lpstr>
      <vt:lpstr>Consolas</vt:lpstr>
      <vt:lpstr>Courier New</vt:lpstr>
      <vt:lpstr>Slack-Lato</vt:lpstr>
      <vt:lpstr>Wingdings</vt:lpstr>
      <vt:lpstr>Retrospect</vt:lpstr>
      <vt:lpstr>Creating Open Knowledge Graph for Climate</vt:lpstr>
      <vt:lpstr>So much climate knowledge!</vt:lpstr>
      <vt:lpstr>PDFs are not sustainable (1-star); knowledge locked up; cause massive wastage</vt:lpstr>
      <vt:lpstr>PowerPoint Presentation</vt:lpstr>
      <vt:lpstr>What Do We Mean by 5-star Document?</vt:lpstr>
      <vt:lpstr>Our Mission</vt:lpstr>
      <vt:lpstr>Framework of IPCC Reports</vt:lpstr>
      <vt:lpstr>Climate Knowledge Graph</vt:lpstr>
      <vt:lpstr>#semanticClimate’s IPCC Knowledge Graph (HTML and SVG)</vt:lpstr>
      <vt:lpstr>Knowledge Graph of WG2/Chapter 05</vt:lpstr>
      <vt:lpstr>Glossary Knowledge Graph</vt:lpstr>
      <vt:lpstr>Wikibase for Climate Knowledge</vt:lpstr>
      <vt:lpstr>UNFCCC Documents (COP)</vt:lpstr>
      <vt:lpstr>IPCC Glossary (5-Star)</vt:lpstr>
      <vt:lpstr>#semanticClimate builds Free and Open-source Software to create Linked Open Documents (5-star)</vt:lpstr>
      <vt:lpstr>Dictionary</vt:lpstr>
      <vt:lpstr>How We Work</vt:lpstr>
      <vt:lpstr>Sustainable Tech is created by Community</vt:lpstr>
      <vt:lpstr>Community: Outreach</vt:lpstr>
      <vt:lpstr>Hands-on workshop on BioAI for Research</vt:lpstr>
      <vt:lpstr>Useful Links</vt:lpstr>
      <vt:lpstr>Let’s make climate knowledge 5-star (semantic)!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Shweata Hegde</dc:creator>
  <cp:lastModifiedBy>Shweata Hegde</cp:lastModifiedBy>
  <cp:revision>18</cp:revision>
  <dcterms:created xsi:type="dcterms:W3CDTF">2024-10-17T06:59:26Z</dcterms:created>
  <dcterms:modified xsi:type="dcterms:W3CDTF">2025-02-15T11:41:36Z</dcterms:modified>
</cp:coreProperties>
</file>